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5"/>
  </p:notesMasterIdLst>
  <p:sldIdLst>
    <p:sldId id="256" r:id="rId2"/>
    <p:sldId id="257" r:id="rId3"/>
    <p:sldId id="258" r:id="rId4"/>
  </p:sldIdLst>
  <p:sldSz cx="14630400" cy="8229600"/>
  <p:notesSz cx="8229600" cy="14630400"/>
  <p:embeddedFontLst>
    <p:embeddedFont>
      <p:font typeface="Calibri" panose="020F0502020204030204" pitchFamily="34" charset="0"/>
      <p:regular r:id="rId6"/>
      <p:bold r:id="rId7"/>
      <p:italic r:id="rId8"/>
      <p:boldItalic r:id="rId9"/>
    </p:embeddedFont>
    <p:embeddedFont>
      <p:font typeface="Gelasio" panose="020B0604020202020204" charset="0"/>
      <p:regular r:id="rId10"/>
    </p:embeddedFont>
    <p:embeddedFont>
      <p:font typeface="Lato" panose="020F0502020204030203" pitchFamily="3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0" d="100"/>
          <a:sy n="60"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font" Target="fonts/font2.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notesMaster" Target="notesMasters/notesMaster1.xml"/><Relationship Id="rId15" Type="http://schemas.openxmlformats.org/officeDocument/2006/relationships/tableStyles" Target="tableStyles.xml"/><Relationship Id="rId10"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font" Target="fonts/font4.fntdata"/><Relationship Id="rId14" Type="http://schemas.openxmlformats.org/officeDocument/2006/relationships/theme" Target="theme/theme1.xml"/></Relationships>
</file>

<file path=ppt/media/image1.png>
</file>

<file path=ppt/media/image2.png>
</file>

<file path=ppt/media/image3.png>
</file>

<file path=ppt/media/image4.svg>
</file>

<file path=ppt/media/image5.svg>
</file>

<file path=ppt/media/image6.sv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4295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datasets/vjchoudhary7/customer-segmentation-tutorial-in-python"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svg"/><Relationship Id="rId5" Type="http://schemas.openxmlformats.org/officeDocument/2006/relationships/image" Target="../media/image5.svg"/><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864037" y="2368034"/>
            <a:ext cx="12902327" cy="1543050"/>
          </a:xfrm>
          <a:prstGeom prst="rect">
            <a:avLst/>
          </a:prstGeom>
          <a:noFill/>
          <a:ln/>
        </p:spPr>
        <p:txBody>
          <a:bodyPr wrap="square" lIns="0" tIns="0" rIns="0" bIns="0" rtlCol="0" anchor="t"/>
          <a:lstStyle/>
          <a:p>
            <a:pPr marL="0" indent="0" algn="ctr">
              <a:lnSpc>
                <a:spcPts val="6050"/>
              </a:lnSpc>
              <a:buNone/>
            </a:pPr>
            <a:r>
              <a:rPr lang="en-US" sz="4850" dirty="0">
                <a:solidFill>
                  <a:srgbClr val="312F2B"/>
                </a:solidFill>
                <a:latin typeface="Gelasio" pitchFamily="34" charset="0"/>
                <a:ea typeface="Gelasio" pitchFamily="34" charset="-122"/>
                <a:cs typeface="Gelasio" pitchFamily="34" charset="-120"/>
              </a:rPr>
              <a:t>Unveiling Patterns: A Deep Dive into Clustering Techniques</a:t>
            </a:r>
            <a:endParaRPr lang="en-US" sz="4850" dirty="0"/>
          </a:p>
        </p:txBody>
      </p:sp>
      <p:sp>
        <p:nvSpPr>
          <p:cNvPr id="5" name="Text 2"/>
          <p:cNvSpPr/>
          <p:nvPr/>
        </p:nvSpPr>
        <p:spPr>
          <a:xfrm>
            <a:off x="864037" y="4281368"/>
            <a:ext cx="12902327" cy="1580198"/>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Lato" pitchFamily="34" charset="0"/>
                <a:ea typeface="Lato" pitchFamily="34" charset="-122"/>
                <a:cs typeface="Lato" pitchFamily="34" charset="-120"/>
              </a:rPr>
              <a:t>This project meticulously explores various clustering algorithms applied to a structured dataset, focusing on comparative performance, methodological evaluation, and in-depth result analysis. We leverage diverse evaluation metrics and visualization techniques to extract profound insights from the clustering outcomes, providing a comprehensive understanding for data scientists and machine learning practitioners.</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20554" y="488037"/>
            <a:ext cx="8285202" cy="554236"/>
          </a:xfrm>
          <a:prstGeom prst="rect">
            <a:avLst/>
          </a:prstGeom>
          <a:noFill/>
          <a:ln/>
        </p:spPr>
        <p:txBody>
          <a:bodyPr wrap="none" lIns="0" tIns="0" rIns="0" bIns="0" rtlCol="0" anchor="t"/>
          <a:lstStyle/>
          <a:p>
            <a:pPr marL="0" indent="0" algn="l">
              <a:lnSpc>
                <a:spcPts val="4350"/>
              </a:lnSpc>
              <a:buNone/>
            </a:pPr>
            <a:r>
              <a:rPr lang="en-US" sz="3450" dirty="0">
                <a:solidFill>
                  <a:srgbClr val="312F2B"/>
                </a:solidFill>
                <a:latin typeface="Gelasio" pitchFamily="34" charset="0"/>
                <a:ea typeface="Gelasio" pitchFamily="34" charset="-122"/>
                <a:cs typeface="Gelasio" pitchFamily="34" charset="-120"/>
              </a:rPr>
              <a:t>Project Roadmap: From Data to Discovery</a:t>
            </a:r>
            <a:endParaRPr lang="en-US" sz="3450" dirty="0"/>
          </a:p>
        </p:txBody>
      </p:sp>
      <p:sp>
        <p:nvSpPr>
          <p:cNvPr id="3" name="Shape 1"/>
          <p:cNvSpPr/>
          <p:nvPr/>
        </p:nvSpPr>
        <p:spPr>
          <a:xfrm>
            <a:off x="7303770" y="1396841"/>
            <a:ext cx="22860" cy="5294352"/>
          </a:xfrm>
          <a:prstGeom prst="roundRect">
            <a:avLst>
              <a:gd name="adj" fmla="val 325812"/>
            </a:avLst>
          </a:prstGeom>
          <a:solidFill>
            <a:srgbClr val="CECEC9"/>
          </a:solidFill>
          <a:ln/>
        </p:spPr>
      </p:sp>
      <p:sp>
        <p:nvSpPr>
          <p:cNvPr id="4" name="Shape 2"/>
          <p:cNvSpPr/>
          <p:nvPr/>
        </p:nvSpPr>
        <p:spPr>
          <a:xfrm>
            <a:off x="6983492" y="1584841"/>
            <a:ext cx="354568" cy="22860"/>
          </a:xfrm>
          <a:prstGeom prst="roundRect">
            <a:avLst>
              <a:gd name="adj" fmla="val 325812"/>
            </a:avLst>
          </a:prstGeom>
          <a:solidFill>
            <a:srgbClr val="CECEC9"/>
          </a:solidFill>
          <a:ln/>
        </p:spPr>
      </p:sp>
      <p:sp>
        <p:nvSpPr>
          <p:cNvPr id="5" name="Shape 3"/>
          <p:cNvSpPr/>
          <p:nvPr/>
        </p:nvSpPr>
        <p:spPr>
          <a:xfrm>
            <a:off x="7248704" y="1529775"/>
            <a:ext cx="132993" cy="132993"/>
          </a:xfrm>
          <a:prstGeom prst="roundRect">
            <a:avLst>
              <a:gd name="adj" fmla="val 343777"/>
            </a:avLst>
          </a:prstGeom>
          <a:solidFill>
            <a:srgbClr val="E5E5E0"/>
          </a:solidFill>
          <a:ln/>
        </p:spPr>
      </p:sp>
      <p:sp>
        <p:nvSpPr>
          <p:cNvPr id="6" name="Text 4"/>
          <p:cNvSpPr/>
          <p:nvPr/>
        </p:nvSpPr>
        <p:spPr>
          <a:xfrm>
            <a:off x="3047286" y="1457682"/>
            <a:ext cx="3558659" cy="277058"/>
          </a:xfrm>
          <a:prstGeom prst="rect">
            <a:avLst/>
          </a:prstGeom>
          <a:noFill/>
          <a:ln/>
        </p:spPr>
        <p:txBody>
          <a:bodyPr wrap="none" lIns="0" tIns="0" rIns="0" bIns="0" rtlCol="0" anchor="t"/>
          <a:lstStyle/>
          <a:p>
            <a:pPr marL="0" indent="0" algn="r">
              <a:lnSpc>
                <a:spcPts val="2150"/>
              </a:lnSpc>
              <a:buNone/>
            </a:pPr>
            <a:r>
              <a:rPr lang="en-US" sz="1700" dirty="0">
                <a:solidFill>
                  <a:srgbClr val="272525"/>
                </a:solidFill>
                <a:latin typeface="Gelasio" pitchFamily="34" charset="0"/>
                <a:ea typeface="Gelasio" pitchFamily="34" charset="-122"/>
                <a:cs typeface="Gelasio" pitchFamily="34" charset="-120"/>
              </a:rPr>
              <a:t>Dataset Acquisition &amp; Preprocessing</a:t>
            </a:r>
            <a:endParaRPr lang="en-US" sz="1700" dirty="0"/>
          </a:p>
        </p:txBody>
      </p:sp>
      <p:sp>
        <p:nvSpPr>
          <p:cNvPr id="7" name="Text 5"/>
          <p:cNvSpPr/>
          <p:nvPr/>
        </p:nvSpPr>
        <p:spPr>
          <a:xfrm>
            <a:off x="620554" y="1841063"/>
            <a:ext cx="5985391" cy="567214"/>
          </a:xfrm>
          <a:prstGeom prst="rect">
            <a:avLst/>
          </a:prstGeom>
          <a:noFill/>
          <a:ln/>
        </p:spPr>
        <p:txBody>
          <a:bodyPr wrap="square" lIns="0" tIns="0" rIns="0" bIns="0" rtlCol="0" anchor="t"/>
          <a:lstStyle/>
          <a:p>
            <a:pPr marL="0" indent="0" algn="r">
              <a:lnSpc>
                <a:spcPts val="2200"/>
              </a:lnSpc>
              <a:buNone/>
            </a:pPr>
            <a:r>
              <a:rPr lang="en-US" sz="1350" dirty="0">
                <a:solidFill>
                  <a:srgbClr val="272525"/>
                </a:solidFill>
                <a:latin typeface="Lato" pitchFamily="34" charset="0"/>
                <a:ea typeface="Lato" pitchFamily="34" charset="-122"/>
                <a:cs typeface="Lato" pitchFamily="34" charset="-120"/>
              </a:rPr>
              <a:t>The </a:t>
            </a:r>
            <a:r>
              <a:rPr lang="en-US" sz="1350" u="sng" dirty="0">
                <a:solidFill>
                  <a:srgbClr val="6F6F5D"/>
                </a:solidFill>
                <a:latin typeface="Lato" pitchFamily="34" charset="0"/>
                <a:ea typeface="Lato" pitchFamily="34" charset="-122"/>
                <a:cs typeface="Lato" pitchFamily="34" charset="-120"/>
                <a:hlinkClick r:id="rId3">
                  <a:extLst>
                    <a:ext uri="{A12FA001-AC4F-418D-AE19-62706E023703}">
                      <ahyp:hlinkClr xmlns:ahyp="http://schemas.microsoft.com/office/drawing/2018/hyperlinkcolor" val="tx"/>
                    </a:ext>
                  </a:extLst>
                </a:hlinkClick>
              </a:rPr>
              <a:t>dataset</a:t>
            </a:r>
            <a:r>
              <a:rPr lang="en-US" sz="1350" dirty="0">
                <a:solidFill>
                  <a:srgbClr val="272525"/>
                </a:solidFill>
                <a:latin typeface="Lato" pitchFamily="34" charset="0"/>
                <a:ea typeface="Lato" pitchFamily="34" charset="-122"/>
                <a:cs typeface="Lato" pitchFamily="34" charset="-120"/>
              </a:rPr>
              <a:t> contains numerical and categorical features primed for unsupervised learning.</a:t>
            </a:r>
            <a:endParaRPr lang="en-US" sz="1350" dirty="0"/>
          </a:p>
        </p:txBody>
      </p:sp>
      <p:sp>
        <p:nvSpPr>
          <p:cNvPr id="8" name="Shape 6"/>
          <p:cNvSpPr/>
          <p:nvPr/>
        </p:nvSpPr>
        <p:spPr>
          <a:xfrm>
            <a:off x="7292340" y="2648664"/>
            <a:ext cx="354568" cy="22860"/>
          </a:xfrm>
          <a:prstGeom prst="roundRect">
            <a:avLst>
              <a:gd name="adj" fmla="val 325812"/>
            </a:avLst>
          </a:prstGeom>
          <a:solidFill>
            <a:srgbClr val="CECEC9"/>
          </a:solidFill>
          <a:ln/>
        </p:spPr>
      </p:sp>
      <p:sp>
        <p:nvSpPr>
          <p:cNvPr id="9" name="Shape 7"/>
          <p:cNvSpPr/>
          <p:nvPr/>
        </p:nvSpPr>
        <p:spPr>
          <a:xfrm>
            <a:off x="7248704" y="2593598"/>
            <a:ext cx="132993" cy="132993"/>
          </a:xfrm>
          <a:prstGeom prst="roundRect">
            <a:avLst>
              <a:gd name="adj" fmla="val 343777"/>
            </a:avLst>
          </a:prstGeom>
          <a:solidFill>
            <a:srgbClr val="E5E5E0"/>
          </a:solidFill>
          <a:ln/>
        </p:spPr>
      </p:sp>
      <p:sp>
        <p:nvSpPr>
          <p:cNvPr id="10" name="Text 8"/>
          <p:cNvSpPr/>
          <p:nvPr/>
        </p:nvSpPr>
        <p:spPr>
          <a:xfrm>
            <a:off x="8024455" y="2521506"/>
            <a:ext cx="3236000" cy="277058"/>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Gelasio" pitchFamily="34" charset="0"/>
                <a:ea typeface="Gelasio" pitchFamily="34" charset="-122"/>
                <a:cs typeface="Gelasio" pitchFamily="34" charset="-120"/>
              </a:rPr>
              <a:t>Exploratory Data Analysis (EDA)</a:t>
            </a:r>
            <a:endParaRPr lang="en-US" sz="1700" dirty="0"/>
          </a:p>
        </p:txBody>
      </p:sp>
      <p:sp>
        <p:nvSpPr>
          <p:cNvPr id="11" name="Text 9"/>
          <p:cNvSpPr/>
          <p:nvPr/>
        </p:nvSpPr>
        <p:spPr>
          <a:xfrm>
            <a:off x="8024455" y="2904887"/>
            <a:ext cx="5985391" cy="567214"/>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Lato" pitchFamily="34" charset="0"/>
                <a:ea typeface="Lato" pitchFamily="34" charset="-122"/>
                <a:cs typeface="Lato" pitchFamily="34" charset="-120"/>
              </a:rPr>
              <a:t>Detailed EDA, including column renaming, numerical analysis, and visual EDA (univariate, bivariate, multivariate).</a:t>
            </a:r>
            <a:endParaRPr lang="en-US" sz="1350" dirty="0"/>
          </a:p>
        </p:txBody>
      </p:sp>
      <p:sp>
        <p:nvSpPr>
          <p:cNvPr id="12" name="Shape 10"/>
          <p:cNvSpPr/>
          <p:nvPr/>
        </p:nvSpPr>
        <p:spPr>
          <a:xfrm>
            <a:off x="6983492" y="3565684"/>
            <a:ext cx="354568" cy="22860"/>
          </a:xfrm>
          <a:prstGeom prst="roundRect">
            <a:avLst>
              <a:gd name="adj" fmla="val 325812"/>
            </a:avLst>
          </a:prstGeom>
          <a:solidFill>
            <a:srgbClr val="CECEC9"/>
          </a:solidFill>
          <a:ln/>
        </p:spPr>
      </p:sp>
      <p:sp>
        <p:nvSpPr>
          <p:cNvPr id="13" name="Shape 11"/>
          <p:cNvSpPr/>
          <p:nvPr/>
        </p:nvSpPr>
        <p:spPr>
          <a:xfrm>
            <a:off x="7248704" y="3510617"/>
            <a:ext cx="132993" cy="132993"/>
          </a:xfrm>
          <a:prstGeom prst="roundRect">
            <a:avLst>
              <a:gd name="adj" fmla="val 343777"/>
            </a:avLst>
          </a:prstGeom>
          <a:solidFill>
            <a:srgbClr val="E5E5E0"/>
          </a:solidFill>
          <a:ln/>
        </p:spPr>
      </p:sp>
      <p:sp>
        <p:nvSpPr>
          <p:cNvPr id="14" name="Text 12"/>
          <p:cNvSpPr/>
          <p:nvPr/>
        </p:nvSpPr>
        <p:spPr>
          <a:xfrm>
            <a:off x="4389358" y="3438525"/>
            <a:ext cx="2216587" cy="277058"/>
          </a:xfrm>
          <a:prstGeom prst="rect">
            <a:avLst/>
          </a:prstGeom>
          <a:noFill/>
          <a:ln/>
        </p:spPr>
        <p:txBody>
          <a:bodyPr wrap="none" lIns="0" tIns="0" rIns="0" bIns="0" rtlCol="0" anchor="t"/>
          <a:lstStyle/>
          <a:p>
            <a:pPr marL="0" indent="0" algn="r">
              <a:lnSpc>
                <a:spcPts val="2150"/>
              </a:lnSpc>
              <a:buNone/>
            </a:pPr>
            <a:r>
              <a:rPr lang="en-US" sz="1700" dirty="0">
                <a:solidFill>
                  <a:srgbClr val="272525"/>
                </a:solidFill>
                <a:latin typeface="Gelasio" pitchFamily="34" charset="0"/>
                <a:ea typeface="Gelasio" pitchFamily="34" charset="-122"/>
                <a:cs typeface="Gelasio" pitchFamily="34" charset="-120"/>
              </a:rPr>
              <a:t>Feature Engineering</a:t>
            </a:r>
            <a:endParaRPr lang="en-US" sz="1700" dirty="0"/>
          </a:p>
        </p:txBody>
      </p:sp>
      <p:sp>
        <p:nvSpPr>
          <p:cNvPr id="15" name="Text 13"/>
          <p:cNvSpPr/>
          <p:nvPr/>
        </p:nvSpPr>
        <p:spPr>
          <a:xfrm>
            <a:off x="620554" y="3821906"/>
            <a:ext cx="5985391" cy="567214"/>
          </a:xfrm>
          <a:prstGeom prst="rect">
            <a:avLst/>
          </a:prstGeom>
          <a:noFill/>
          <a:ln/>
        </p:spPr>
        <p:txBody>
          <a:bodyPr wrap="square" lIns="0" tIns="0" rIns="0" bIns="0" rtlCol="0" anchor="t"/>
          <a:lstStyle/>
          <a:p>
            <a:pPr marL="0" indent="0" algn="r">
              <a:lnSpc>
                <a:spcPts val="2200"/>
              </a:lnSpc>
              <a:buNone/>
            </a:pPr>
            <a:r>
              <a:rPr lang="en-US" sz="1350" dirty="0">
                <a:solidFill>
                  <a:srgbClr val="272525"/>
                </a:solidFill>
                <a:latin typeface="Lato" pitchFamily="34" charset="0"/>
                <a:ea typeface="Lato" pitchFamily="34" charset="-122"/>
                <a:cs typeface="Lato" pitchFamily="34" charset="-120"/>
              </a:rPr>
              <a:t>Dimensionality reduction with PCA and feature scaling to optimize data for clustering.</a:t>
            </a:r>
            <a:endParaRPr lang="en-US" sz="1350" dirty="0"/>
          </a:p>
        </p:txBody>
      </p:sp>
      <p:sp>
        <p:nvSpPr>
          <p:cNvPr id="16" name="Shape 14"/>
          <p:cNvSpPr/>
          <p:nvPr/>
        </p:nvSpPr>
        <p:spPr>
          <a:xfrm>
            <a:off x="7292340" y="4482703"/>
            <a:ext cx="354568" cy="22860"/>
          </a:xfrm>
          <a:prstGeom prst="roundRect">
            <a:avLst>
              <a:gd name="adj" fmla="val 325812"/>
            </a:avLst>
          </a:prstGeom>
          <a:solidFill>
            <a:srgbClr val="CECEC9"/>
          </a:solidFill>
          <a:ln/>
        </p:spPr>
      </p:sp>
      <p:sp>
        <p:nvSpPr>
          <p:cNvPr id="17" name="Shape 15"/>
          <p:cNvSpPr/>
          <p:nvPr/>
        </p:nvSpPr>
        <p:spPr>
          <a:xfrm>
            <a:off x="7248704" y="4427637"/>
            <a:ext cx="132993" cy="132993"/>
          </a:xfrm>
          <a:prstGeom prst="roundRect">
            <a:avLst>
              <a:gd name="adj" fmla="val 343777"/>
            </a:avLst>
          </a:prstGeom>
          <a:solidFill>
            <a:srgbClr val="E5E5E0"/>
          </a:solidFill>
          <a:ln/>
        </p:spPr>
      </p:sp>
      <p:sp>
        <p:nvSpPr>
          <p:cNvPr id="18" name="Text 16"/>
          <p:cNvSpPr/>
          <p:nvPr/>
        </p:nvSpPr>
        <p:spPr>
          <a:xfrm>
            <a:off x="8024455" y="4355544"/>
            <a:ext cx="2216587" cy="277058"/>
          </a:xfrm>
          <a:prstGeom prst="rect">
            <a:avLst/>
          </a:prstGeom>
          <a:noFill/>
          <a:ln/>
        </p:spPr>
        <p:txBody>
          <a:bodyPr wrap="none" lIns="0" tIns="0" rIns="0" bIns="0" rtlCol="0" anchor="t"/>
          <a:lstStyle/>
          <a:p>
            <a:pPr marL="0" indent="0" algn="l">
              <a:lnSpc>
                <a:spcPts val="2150"/>
              </a:lnSpc>
              <a:buNone/>
            </a:pPr>
            <a:r>
              <a:rPr lang="en-US" sz="1700" dirty="0">
                <a:solidFill>
                  <a:srgbClr val="272525"/>
                </a:solidFill>
                <a:latin typeface="Gelasio" pitchFamily="34" charset="0"/>
                <a:ea typeface="Gelasio" pitchFamily="34" charset="-122"/>
                <a:cs typeface="Gelasio" pitchFamily="34" charset="-120"/>
              </a:rPr>
              <a:t>Clustering Techniques</a:t>
            </a:r>
            <a:endParaRPr lang="en-US" sz="1700" dirty="0"/>
          </a:p>
        </p:txBody>
      </p:sp>
      <p:sp>
        <p:nvSpPr>
          <p:cNvPr id="19" name="Text 17"/>
          <p:cNvSpPr/>
          <p:nvPr/>
        </p:nvSpPr>
        <p:spPr>
          <a:xfrm>
            <a:off x="8024455" y="4738926"/>
            <a:ext cx="5985391" cy="567214"/>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Lato" pitchFamily="34" charset="0"/>
                <a:ea typeface="Lato" pitchFamily="34" charset="-122"/>
                <a:cs typeface="Lato" pitchFamily="34" charset="-120"/>
              </a:rPr>
              <a:t>Application of various algorithms and evaluation using helper functions for optimal cluster identification.</a:t>
            </a:r>
            <a:endParaRPr lang="en-US" sz="1350" dirty="0"/>
          </a:p>
        </p:txBody>
      </p:sp>
      <p:sp>
        <p:nvSpPr>
          <p:cNvPr id="20" name="Shape 18"/>
          <p:cNvSpPr/>
          <p:nvPr/>
        </p:nvSpPr>
        <p:spPr>
          <a:xfrm>
            <a:off x="6983492" y="5399723"/>
            <a:ext cx="354568" cy="22860"/>
          </a:xfrm>
          <a:prstGeom prst="roundRect">
            <a:avLst>
              <a:gd name="adj" fmla="val 325812"/>
            </a:avLst>
          </a:prstGeom>
          <a:solidFill>
            <a:srgbClr val="CECEC9"/>
          </a:solidFill>
          <a:ln/>
        </p:spPr>
      </p:sp>
      <p:sp>
        <p:nvSpPr>
          <p:cNvPr id="21" name="Shape 19"/>
          <p:cNvSpPr/>
          <p:nvPr/>
        </p:nvSpPr>
        <p:spPr>
          <a:xfrm>
            <a:off x="7248704" y="5344656"/>
            <a:ext cx="132993" cy="132993"/>
          </a:xfrm>
          <a:prstGeom prst="roundRect">
            <a:avLst>
              <a:gd name="adj" fmla="val 343777"/>
            </a:avLst>
          </a:prstGeom>
          <a:solidFill>
            <a:srgbClr val="E5E5E0"/>
          </a:solidFill>
          <a:ln/>
        </p:spPr>
      </p:sp>
      <p:sp>
        <p:nvSpPr>
          <p:cNvPr id="22" name="Text 20"/>
          <p:cNvSpPr/>
          <p:nvPr/>
        </p:nvSpPr>
        <p:spPr>
          <a:xfrm>
            <a:off x="4049554" y="5272564"/>
            <a:ext cx="2556391" cy="277058"/>
          </a:xfrm>
          <a:prstGeom prst="rect">
            <a:avLst/>
          </a:prstGeom>
          <a:noFill/>
          <a:ln/>
        </p:spPr>
        <p:txBody>
          <a:bodyPr wrap="none" lIns="0" tIns="0" rIns="0" bIns="0" rtlCol="0" anchor="t"/>
          <a:lstStyle/>
          <a:p>
            <a:pPr marL="0" indent="0" algn="r">
              <a:lnSpc>
                <a:spcPts val="2150"/>
              </a:lnSpc>
              <a:buNone/>
            </a:pPr>
            <a:r>
              <a:rPr lang="en-US" sz="1700" dirty="0">
                <a:solidFill>
                  <a:srgbClr val="272525"/>
                </a:solidFill>
                <a:latin typeface="Gelasio" pitchFamily="34" charset="0"/>
                <a:ea typeface="Gelasio" pitchFamily="34" charset="-122"/>
                <a:cs typeface="Gelasio" pitchFamily="34" charset="-120"/>
              </a:rPr>
              <a:t>Conclusion &amp; Comparison</a:t>
            </a:r>
            <a:endParaRPr lang="en-US" sz="1700" dirty="0"/>
          </a:p>
        </p:txBody>
      </p:sp>
      <p:sp>
        <p:nvSpPr>
          <p:cNvPr id="23" name="Text 21"/>
          <p:cNvSpPr/>
          <p:nvPr/>
        </p:nvSpPr>
        <p:spPr>
          <a:xfrm>
            <a:off x="620554" y="5655945"/>
            <a:ext cx="5985391" cy="567214"/>
          </a:xfrm>
          <a:prstGeom prst="rect">
            <a:avLst/>
          </a:prstGeom>
          <a:noFill/>
          <a:ln/>
        </p:spPr>
        <p:txBody>
          <a:bodyPr wrap="square" lIns="0" tIns="0" rIns="0" bIns="0" rtlCol="0" anchor="t"/>
          <a:lstStyle/>
          <a:p>
            <a:pPr marL="0" indent="0" algn="r">
              <a:lnSpc>
                <a:spcPts val="2200"/>
              </a:lnSpc>
              <a:buNone/>
            </a:pPr>
            <a:r>
              <a:rPr lang="en-US" sz="1350" dirty="0">
                <a:solidFill>
                  <a:srgbClr val="272525"/>
                </a:solidFill>
                <a:latin typeface="Lato" pitchFamily="34" charset="0"/>
                <a:ea typeface="Lato" pitchFamily="34" charset="-122"/>
                <a:cs typeface="Lato" pitchFamily="34" charset="-120"/>
              </a:rPr>
              <a:t>Comprehensive comparison of algorithms using scatter plots, performance metrics, and statistical analysis.</a:t>
            </a:r>
            <a:endParaRPr lang="en-US" sz="1350" dirty="0"/>
          </a:p>
        </p:txBody>
      </p:sp>
      <p:sp>
        <p:nvSpPr>
          <p:cNvPr id="24" name="Text 22"/>
          <p:cNvSpPr/>
          <p:nvPr/>
        </p:nvSpPr>
        <p:spPr>
          <a:xfrm>
            <a:off x="620554" y="6890623"/>
            <a:ext cx="13389293" cy="850821"/>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Lato" pitchFamily="34" charset="0"/>
                <a:ea typeface="Lato" pitchFamily="34" charset="-122"/>
                <a:cs typeface="Lato" pitchFamily="34" charset="-120"/>
              </a:rPr>
              <a:t>Our project embarks on an extensive analysis journey, starting with fundamental data exploration and culminating in advanced feature engineering. We deploy a range of clustering algorithms, rigorously comparing their performance through key metrics and employing both visual and statistical methods to assess the quality of the formed clusters.</a:t>
            </a:r>
            <a:endParaRPr lang="en-US" sz="13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00670" y="608290"/>
            <a:ext cx="7241262" cy="536377"/>
          </a:xfrm>
          <a:prstGeom prst="rect">
            <a:avLst/>
          </a:prstGeom>
          <a:noFill/>
          <a:ln/>
        </p:spPr>
        <p:txBody>
          <a:bodyPr wrap="none" lIns="0" tIns="0" rIns="0" bIns="0" rtlCol="0" anchor="t"/>
          <a:lstStyle/>
          <a:p>
            <a:pPr marL="0" indent="0" algn="l">
              <a:lnSpc>
                <a:spcPts val="4200"/>
              </a:lnSpc>
              <a:buNone/>
            </a:pPr>
            <a:r>
              <a:rPr lang="en-US" sz="3350" dirty="0">
                <a:solidFill>
                  <a:srgbClr val="312F2B"/>
                </a:solidFill>
                <a:latin typeface="Gelasio" pitchFamily="34" charset="0"/>
                <a:ea typeface="Gelasio" pitchFamily="34" charset="-122"/>
                <a:cs typeface="Gelasio" pitchFamily="34" charset="-120"/>
              </a:rPr>
              <a:t>Key Insights and Concluding Remarks</a:t>
            </a:r>
            <a:endParaRPr lang="en-US" sz="3350" dirty="0"/>
          </a:p>
        </p:txBody>
      </p:sp>
      <p:sp>
        <p:nvSpPr>
          <p:cNvPr id="3" name="Shape 1"/>
          <p:cNvSpPr/>
          <p:nvPr/>
        </p:nvSpPr>
        <p:spPr>
          <a:xfrm>
            <a:off x="600670" y="1487805"/>
            <a:ext cx="6628686" cy="1964650"/>
          </a:xfrm>
          <a:prstGeom prst="roundRect">
            <a:avLst>
              <a:gd name="adj" fmla="val 3669"/>
            </a:avLst>
          </a:prstGeom>
          <a:solidFill>
            <a:srgbClr val="E8E8E3"/>
          </a:solidFill>
          <a:ln w="7620">
            <a:solidFill>
              <a:srgbClr val="E5E5E0"/>
            </a:solidFill>
            <a:prstDash val="solid"/>
          </a:ln>
        </p:spPr>
      </p:sp>
      <p:sp>
        <p:nvSpPr>
          <p:cNvPr id="4" name="Shape 2"/>
          <p:cNvSpPr/>
          <p:nvPr/>
        </p:nvSpPr>
        <p:spPr>
          <a:xfrm>
            <a:off x="779859" y="1666994"/>
            <a:ext cx="514826" cy="514826"/>
          </a:xfrm>
          <a:prstGeom prst="roundRect">
            <a:avLst>
              <a:gd name="adj" fmla="val 17759565"/>
            </a:avLst>
          </a:prstGeom>
          <a:solidFill>
            <a:srgbClr val="E5E5E0"/>
          </a:solidFill>
          <a:ln/>
        </p:spPr>
      </p:sp>
      <p:pic>
        <p:nvPicPr>
          <p:cNvPr id="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21425" y="1808559"/>
            <a:ext cx="231577" cy="231577"/>
          </a:xfrm>
          <a:prstGeom prst="rect">
            <a:avLst/>
          </a:prstGeom>
        </p:spPr>
      </p:pic>
      <p:sp>
        <p:nvSpPr>
          <p:cNvPr id="6" name="Text 3"/>
          <p:cNvSpPr/>
          <p:nvPr/>
        </p:nvSpPr>
        <p:spPr>
          <a:xfrm>
            <a:off x="779859" y="2353389"/>
            <a:ext cx="2145268" cy="268129"/>
          </a:xfrm>
          <a:prstGeom prst="rect">
            <a:avLst/>
          </a:prstGeom>
          <a:noFill/>
          <a:ln/>
        </p:spPr>
        <p:txBody>
          <a:bodyPr wrap="none" lIns="0" tIns="0" rIns="0" bIns="0" rtlCol="0" anchor="t"/>
          <a:lstStyle/>
          <a:p>
            <a:pPr marL="0" indent="0" algn="l">
              <a:lnSpc>
                <a:spcPts val="2100"/>
              </a:lnSpc>
              <a:buNone/>
            </a:pPr>
            <a:r>
              <a:rPr lang="en-US" sz="1650" dirty="0">
                <a:solidFill>
                  <a:srgbClr val="272525"/>
                </a:solidFill>
                <a:latin typeface="Gelasio" pitchFamily="34" charset="0"/>
                <a:ea typeface="Gelasio" pitchFamily="34" charset="-122"/>
                <a:cs typeface="Gelasio" pitchFamily="34" charset="-120"/>
              </a:rPr>
              <a:t>Evaluation Metrics</a:t>
            </a:r>
            <a:endParaRPr lang="en-US" sz="1650" dirty="0"/>
          </a:p>
        </p:txBody>
      </p:sp>
      <p:sp>
        <p:nvSpPr>
          <p:cNvPr id="7" name="Text 4"/>
          <p:cNvSpPr/>
          <p:nvPr/>
        </p:nvSpPr>
        <p:spPr>
          <a:xfrm>
            <a:off x="779859" y="2724388"/>
            <a:ext cx="6270307" cy="548878"/>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Lato" pitchFamily="34" charset="0"/>
                <a:ea typeface="Lato" pitchFamily="34" charset="-122"/>
                <a:cs typeface="Lato" pitchFamily="34" charset="-120"/>
              </a:rPr>
              <a:t>A combination of KElbow Method, Silhouette, Davies-Bouldin, and Calinski-Harabasz Scores provided robust insights into cluster compactness and separation.</a:t>
            </a:r>
            <a:endParaRPr lang="en-US" sz="1350" dirty="0"/>
          </a:p>
        </p:txBody>
      </p:sp>
      <p:sp>
        <p:nvSpPr>
          <p:cNvPr id="8" name="Shape 5"/>
          <p:cNvSpPr/>
          <p:nvPr/>
        </p:nvSpPr>
        <p:spPr>
          <a:xfrm>
            <a:off x="7400925" y="1487805"/>
            <a:ext cx="6628805" cy="1964650"/>
          </a:xfrm>
          <a:prstGeom prst="roundRect">
            <a:avLst>
              <a:gd name="adj" fmla="val 3669"/>
            </a:avLst>
          </a:prstGeom>
          <a:solidFill>
            <a:srgbClr val="E8E8E3"/>
          </a:solidFill>
          <a:ln w="7620">
            <a:solidFill>
              <a:srgbClr val="D3C1B6"/>
            </a:solidFill>
            <a:prstDash val="solid"/>
          </a:ln>
        </p:spPr>
      </p:sp>
      <p:sp>
        <p:nvSpPr>
          <p:cNvPr id="9" name="Shape 6"/>
          <p:cNvSpPr/>
          <p:nvPr/>
        </p:nvSpPr>
        <p:spPr>
          <a:xfrm>
            <a:off x="7580114" y="1666994"/>
            <a:ext cx="514826" cy="514826"/>
          </a:xfrm>
          <a:prstGeom prst="roundRect">
            <a:avLst>
              <a:gd name="adj" fmla="val 17759565"/>
            </a:avLst>
          </a:prstGeom>
          <a:solidFill>
            <a:srgbClr val="D3C1B6"/>
          </a:solidFill>
          <a:ln/>
        </p:spPr>
      </p:sp>
      <p:pic>
        <p:nvPicPr>
          <p:cNvPr id="10" name="Image 1" descr="preencoded.png"/>
          <p:cNvPicPr>
            <a:picLocks noChangeAspect="1"/>
          </p:cNvPicPr>
          <p:nvPr/>
        </p:nvPicPr>
        <p:blipFill>
          <a:blip r:embed="rId3">
            <a:extLst>
              <a:ext uri="{96DAC541-7B7A-43D3-8B79-37D633B846F1}">
                <asvg:svgBlip xmlns:asvg="http://schemas.microsoft.com/office/drawing/2016/SVG/main" r:embed="rId5"/>
              </a:ext>
            </a:extLst>
          </a:blip>
          <a:stretch>
            <a:fillRect/>
          </a:stretch>
        </p:blipFill>
        <p:spPr>
          <a:xfrm>
            <a:off x="7721679" y="1808559"/>
            <a:ext cx="231577" cy="231577"/>
          </a:xfrm>
          <a:prstGeom prst="rect">
            <a:avLst/>
          </a:prstGeom>
        </p:spPr>
      </p:pic>
      <p:sp>
        <p:nvSpPr>
          <p:cNvPr id="11" name="Text 7"/>
          <p:cNvSpPr/>
          <p:nvPr/>
        </p:nvSpPr>
        <p:spPr>
          <a:xfrm>
            <a:off x="7580114" y="2353389"/>
            <a:ext cx="2481143" cy="268129"/>
          </a:xfrm>
          <a:prstGeom prst="rect">
            <a:avLst/>
          </a:prstGeom>
          <a:noFill/>
          <a:ln/>
        </p:spPr>
        <p:txBody>
          <a:bodyPr wrap="none" lIns="0" tIns="0" rIns="0" bIns="0" rtlCol="0" anchor="t"/>
          <a:lstStyle/>
          <a:p>
            <a:pPr marL="0" indent="0" algn="l">
              <a:lnSpc>
                <a:spcPts val="2100"/>
              </a:lnSpc>
              <a:buNone/>
            </a:pPr>
            <a:r>
              <a:rPr lang="en-US" sz="1650" dirty="0">
                <a:solidFill>
                  <a:srgbClr val="272525"/>
                </a:solidFill>
                <a:latin typeface="Gelasio" pitchFamily="34" charset="0"/>
                <a:ea typeface="Gelasio" pitchFamily="34" charset="-122"/>
                <a:cs typeface="Gelasio" pitchFamily="34" charset="-120"/>
              </a:rPr>
              <a:t>Dimensionality Reduction</a:t>
            </a:r>
            <a:endParaRPr lang="en-US" sz="1650" dirty="0"/>
          </a:p>
        </p:txBody>
      </p:sp>
      <p:sp>
        <p:nvSpPr>
          <p:cNvPr id="12" name="Text 8"/>
          <p:cNvSpPr/>
          <p:nvPr/>
        </p:nvSpPr>
        <p:spPr>
          <a:xfrm>
            <a:off x="7580114" y="2724388"/>
            <a:ext cx="6270427" cy="548878"/>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Lato" pitchFamily="34" charset="0"/>
                <a:ea typeface="Lato" pitchFamily="34" charset="-122"/>
                <a:cs typeface="Lato" pitchFamily="34" charset="-120"/>
              </a:rPr>
              <a:t>PCA effectively reduced feature space, simplifying data while preserving structure, aiding visualization and interpretability.</a:t>
            </a:r>
            <a:endParaRPr lang="en-US" sz="1350" dirty="0"/>
          </a:p>
        </p:txBody>
      </p:sp>
      <p:sp>
        <p:nvSpPr>
          <p:cNvPr id="13" name="Shape 9"/>
          <p:cNvSpPr/>
          <p:nvPr/>
        </p:nvSpPr>
        <p:spPr>
          <a:xfrm>
            <a:off x="600670" y="3624024"/>
            <a:ext cx="6628686" cy="2239089"/>
          </a:xfrm>
          <a:prstGeom prst="roundRect">
            <a:avLst>
              <a:gd name="adj" fmla="val 3219"/>
            </a:avLst>
          </a:prstGeom>
          <a:solidFill>
            <a:srgbClr val="E8E8E3"/>
          </a:solidFill>
          <a:ln w="7620">
            <a:solidFill>
              <a:srgbClr val="BAB6AA"/>
            </a:solidFill>
            <a:prstDash val="solid"/>
          </a:ln>
        </p:spPr>
      </p:sp>
      <p:sp>
        <p:nvSpPr>
          <p:cNvPr id="14" name="Shape 10"/>
          <p:cNvSpPr/>
          <p:nvPr/>
        </p:nvSpPr>
        <p:spPr>
          <a:xfrm>
            <a:off x="779859" y="3803213"/>
            <a:ext cx="514826" cy="514826"/>
          </a:xfrm>
          <a:prstGeom prst="roundRect">
            <a:avLst>
              <a:gd name="adj" fmla="val 17759565"/>
            </a:avLst>
          </a:prstGeom>
          <a:solidFill>
            <a:srgbClr val="BAB6AA"/>
          </a:solidFill>
          <a:ln/>
        </p:spPr>
      </p:sp>
      <p:pic>
        <p:nvPicPr>
          <p:cNvPr id="15" name="Image 2" descr="preencoded.png"/>
          <p:cNvPicPr>
            <a:picLocks noChangeAspect="1"/>
          </p:cNvPicPr>
          <p:nvPr/>
        </p:nvPicPr>
        <p:blipFill>
          <a:blip r:embed="rId3">
            <a:extLst>
              <a:ext uri="{96DAC541-7B7A-43D3-8B79-37D633B846F1}">
                <asvg:svgBlip xmlns:asvg="http://schemas.microsoft.com/office/drawing/2016/SVG/main" r:embed="rId6"/>
              </a:ext>
            </a:extLst>
          </a:blip>
          <a:stretch>
            <a:fillRect/>
          </a:stretch>
        </p:blipFill>
        <p:spPr>
          <a:xfrm>
            <a:off x="921425" y="3944779"/>
            <a:ext cx="231577" cy="231577"/>
          </a:xfrm>
          <a:prstGeom prst="rect">
            <a:avLst/>
          </a:prstGeom>
        </p:spPr>
      </p:pic>
      <p:sp>
        <p:nvSpPr>
          <p:cNvPr id="16" name="Text 11"/>
          <p:cNvSpPr/>
          <p:nvPr/>
        </p:nvSpPr>
        <p:spPr>
          <a:xfrm>
            <a:off x="779859" y="4489609"/>
            <a:ext cx="2178487" cy="268129"/>
          </a:xfrm>
          <a:prstGeom prst="rect">
            <a:avLst/>
          </a:prstGeom>
          <a:noFill/>
          <a:ln/>
        </p:spPr>
        <p:txBody>
          <a:bodyPr wrap="none" lIns="0" tIns="0" rIns="0" bIns="0" rtlCol="0" anchor="t"/>
          <a:lstStyle/>
          <a:p>
            <a:pPr marL="0" indent="0" algn="l">
              <a:lnSpc>
                <a:spcPts val="2100"/>
              </a:lnSpc>
              <a:buNone/>
            </a:pPr>
            <a:r>
              <a:rPr lang="en-US" sz="1650" dirty="0">
                <a:solidFill>
                  <a:srgbClr val="272525"/>
                </a:solidFill>
                <a:latin typeface="Gelasio" pitchFamily="34" charset="0"/>
                <a:ea typeface="Gelasio" pitchFamily="34" charset="-122"/>
                <a:cs typeface="Gelasio" pitchFamily="34" charset="-120"/>
              </a:rPr>
              <a:t>Algorithm Comparison</a:t>
            </a:r>
            <a:endParaRPr lang="en-US" sz="1650" dirty="0"/>
          </a:p>
        </p:txBody>
      </p:sp>
      <p:sp>
        <p:nvSpPr>
          <p:cNvPr id="17" name="Text 12"/>
          <p:cNvSpPr/>
          <p:nvPr/>
        </p:nvSpPr>
        <p:spPr>
          <a:xfrm>
            <a:off x="779859" y="4860608"/>
            <a:ext cx="6270307" cy="823317"/>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Lato" pitchFamily="34" charset="0"/>
                <a:ea typeface="Lato" pitchFamily="34" charset="-122"/>
                <a:cs typeface="Lato" pitchFamily="34" charset="-120"/>
              </a:rPr>
              <a:t>KMeans and Hierarchical Clustering excelled with defined, spherical clusters, while DBSCAN and OPTICS handled noise and varying densities. Affinity Propagation adapted dynamically.</a:t>
            </a:r>
            <a:endParaRPr lang="en-US" sz="1350" dirty="0"/>
          </a:p>
        </p:txBody>
      </p:sp>
      <p:sp>
        <p:nvSpPr>
          <p:cNvPr id="18" name="Shape 13"/>
          <p:cNvSpPr/>
          <p:nvPr/>
        </p:nvSpPr>
        <p:spPr>
          <a:xfrm>
            <a:off x="7400925" y="3624024"/>
            <a:ext cx="6628805" cy="2239089"/>
          </a:xfrm>
          <a:prstGeom prst="roundRect">
            <a:avLst>
              <a:gd name="adj" fmla="val 3219"/>
            </a:avLst>
          </a:prstGeom>
          <a:solidFill>
            <a:srgbClr val="E8E8E3"/>
          </a:solidFill>
          <a:ln w="7620">
            <a:solidFill>
              <a:srgbClr val="E5E5E0"/>
            </a:solidFill>
            <a:prstDash val="solid"/>
          </a:ln>
        </p:spPr>
      </p:sp>
      <p:sp>
        <p:nvSpPr>
          <p:cNvPr id="19" name="Shape 14"/>
          <p:cNvSpPr/>
          <p:nvPr/>
        </p:nvSpPr>
        <p:spPr>
          <a:xfrm>
            <a:off x="7580114" y="3803213"/>
            <a:ext cx="514826" cy="514826"/>
          </a:xfrm>
          <a:prstGeom prst="roundRect">
            <a:avLst>
              <a:gd name="adj" fmla="val 17759565"/>
            </a:avLst>
          </a:prstGeom>
          <a:solidFill>
            <a:srgbClr val="E5E5E0"/>
          </a:solidFill>
          <a:ln/>
        </p:spPr>
      </p:sp>
      <p:pic>
        <p:nvPicPr>
          <p:cNvPr id="20" name="Image 3" descr="preencoded.png"/>
          <p:cNvPicPr>
            <a:picLocks noChangeAspect="1"/>
          </p:cNvPicPr>
          <p:nvPr/>
        </p:nvPicPr>
        <p:blipFill>
          <a:blip r:embed="rId3">
            <a:extLst>
              <a:ext uri="{96DAC541-7B7A-43D3-8B79-37D633B846F1}">
                <asvg:svgBlip xmlns:asvg="http://schemas.microsoft.com/office/drawing/2016/SVG/main" r:embed="rId7"/>
              </a:ext>
            </a:extLst>
          </a:blip>
          <a:stretch>
            <a:fillRect/>
          </a:stretch>
        </p:blipFill>
        <p:spPr>
          <a:xfrm>
            <a:off x="7721679" y="3944779"/>
            <a:ext cx="231577" cy="231577"/>
          </a:xfrm>
          <a:prstGeom prst="rect">
            <a:avLst/>
          </a:prstGeom>
        </p:spPr>
      </p:pic>
      <p:sp>
        <p:nvSpPr>
          <p:cNvPr id="21" name="Text 15"/>
          <p:cNvSpPr/>
          <p:nvPr/>
        </p:nvSpPr>
        <p:spPr>
          <a:xfrm>
            <a:off x="7580114" y="4489609"/>
            <a:ext cx="2145268" cy="268129"/>
          </a:xfrm>
          <a:prstGeom prst="rect">
            <a:avLst/>
          </a:prstGeom>
          <a:noFill/>
          <a:ln/>
        </p:spPr>
        <p:txBody>
          <a:bodyPr wrap="none" lIns="0" tIns="0" rIns="0" bIns="0" rtlCol="0" anchor="t"/>
          <a:lstStyle/>
          <a:p>
            <a:pPr marL="0" indent="0" algn="l">
              <a:lnSpc>
                <a:spcPts val="2100"/>
              </a:lnSpc>
              <a:buNone/>
            </a:pPr>
            <a:r>
              <a:rPr lang="en-US" sz="1650" dirty="0">
                <a:solidFill>
                  <a:srgbClr val="272525"/>
                </a:solidFill>
                <a:latin typeface="Gelasio" pitchFamily="34" charset="0"/>
                <a:ea typeface="Gelasio" pitchFamily="34" charset="-122"/>
                <a:cs typeface="Gelasio" pitchFamily="34" charset="-120"/>
              </a:rPr>
              <a:t>Statistical Analysis</a:t>
            </a:r>
            <a:endParaRPr lang="en-US" sz="1650" dirty="0"/>
          </a:p>
        </p:txBody>
      </p:sp>
      <p:sp>
        <p:nvSpPr>
          <p:cNvPr id="22" name="Text 16"/>
          <p:cNvSpPr/>
          <p:nvPr/>
        </p:nvSpPr>
        <p:spPr>
          <a:xfrm>
            <a:off x="7580114" y="4860608"/>
            <a:ext cx="6270427" cy="548878"/>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Lato" pitchFamily="34" charset="0"/>
                <a:ea typeface="Lato" pitchFamily="34" charset="-122"/>
                <a:cs typeface="Lato" pitchFamily="34" charset="-120"/>
              </a:rPr>
              <a:t>Descriptive statistics for each cluster (mean, std dev, quartiles) elucidated their unique characteristics and underlying structures.</a:t>
            </a:r>
            <a:endParaRPr lang="en-US" sz="1350" dirty="0"/>
          </a:p>
        </p:txBody>
      </p:sp>
      <p:sp>
        <p:nvSpPr>
          <p:cNvPr id="23" name="Text 17"/>
          <p:cNvSpPr/>
          <p:nvPr/>
        </p:nvSpPr>
        <p:spPr>
          <a:xfrm>
            <a:off x="600670" y="6056114"/>
            <a:ext cx="13429059" cy="548878"/>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Lato" pitchFamily="34" charset="0"/>
                <a:ea typeface="Lato" pitchFamily="34" charset="-122"/>
                <a:cs typeface="Lato" pitchFamily="34" charset="-120"/>
              </a:rPr>
              <a:t>This project underscores the critical importance of a multi-faceted approach to clustering evaluation. Scatter plots offered visual comparisons of cluster compactness and separation, complementing the quantitative insights from Silhouette, DB, and CH Scores.</a:t>
            </a:r>
            <a:endParaRPr lang="en-US" sz="1350" dirty="0"/>
          </a:p>
        </p:txBody>
      </p:sp>
      <p:sp>
        <p:nvSpPr>
          <p:cNvPr id="24" name="Text 18"/>
          <p:cNvSpPr/>
          <p:nvPr/>
        </p:nvSpPr>
        <p:spPr>
          <a:xfrm>
            <a:off x="600670" y="6797993"/>
            <a:ext cx="13429059" cy="823317"/>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Lato" pitchFamily="34" charset="0"/>
                <a:ea typeface="Lato" pitchFamily="34" charset="-122"/>
                <a:cs typeface="Lato" pitchFamily="34" charset="-120"/>
              </a:rPr>
              <a:t>KMeans and Hierarchical Clustering proved effective for well-separated clusters, whereas DBSCAN and OPTICS demonstrated superior capability with complex, noisy datasets. The statistical summaries further enriched our understanding of internal cluster structures, highlighting how diverse clustering techniques yield distinct insights based on dataset characteristics.</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402</Words>
  <Application>Microsoft Office PowerPoint</Application>
  <PresentationFormat>Custom</PresentationFormat>
  <Paragraphs>28</Paragraphs>
  <Slides>3</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Gelasio</vt:lpstr>
      <vt:lpstr>Arial</vt:lpstr>
      <vt:lpstr>Calibri</vt:lpstr>
      <vt:lpstr>Lato</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Emmy</dc:creator>
  <cp:lastModifiedBy>Emmy</cp:lastModifiedBy>
  <cp:revision>2</cp:revision>
  <dcterms:created xsi:type="dcterms:W3CDTF">2025-11-13T20:23:56Z</dcterms:created>
  <dcterms:modified xsi:type="dcterms:W3CDTF">2025-11-13T21:13:56Z</dcterms:modified>
</cp:coreProperties>
</file>